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Montserrat SemiBold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Montserrat Medium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70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7" roundtripDataSignature="AMtx7mhxroEhC//fSiO2yXr/Ap4CIHOp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3E2F17-430D-480A-98EF-51D75B3D2DEA}">
  <a:tblStyle styleId="{CE3E2F17-430D-480A-98EF-51D75B3D2DE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70" orient="horz"/>
        <p:guide pos="2880"/>
        <p:guide pos="2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MontserratSemiBold-bold.fntdata"/><Relationship Id="rId45" Type="http://schemas.openxmlformats.org/officeDocument/2006/relationships/font" Target="fonts/Montserrat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SemiBold-boldItalic.fntdata"/><Relationship Id="rId47" Type="http://schemas.openxmlformats.org/officeDocument/2006/relationships/font" Target="fonts/MontserratSemiBold-italic.fntdata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MontserratMedium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4.xml"/><Relationship Id="rId55" Type="http://schemas.openxmlformats.org/officeDocument/2006/relationships/font" Target="fonts/MontserratMedium-italic.fntdata"/><Relationship Id="rId10" Type="http://schemas.openxmlformats.org/officeDocument/2006/relationships/slide" Target="slides/slide3.xml"/><Relationship Id="rId54" Type="http://schemas.openxmlformats.org/officeDocument/2006/relationships/font" Target="fonts/MontserratMedium-bold.fntdata"/><Relationship Id="rId13" Type="http://schemas.openxmlformats.org/officeDocument/2006/relationships/slide" Target="slides/slide6.xml"/><Relationship Id="rId57" Type="http://customschemas.google.com/relationships/presentationmetadata" Target="metadata"/><Relationship Id="rId12" Type="http://schemas.openxmlformats.org/officeDocument/2006/relationships/slide" Target="slides/slide5.xml"/><Relationship Id="rId56" Type="http://schemas.openxmlformats.org/officeDocument/2006/relationships/font" Target="fonts/MontserratMedium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cc294cb098cd218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6cc294cb098cd21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6b23f07b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6b23f07b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6b23f07b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6b23f07b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f1f65f0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4f1f65f0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cc294cb098cd218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6cc294cb098cd218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cc294cb098cd218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6cc294cb098cd218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3f3b9fd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83f3b9fd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3f3b9fd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83f3b9fd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83e87780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83e87780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3e877808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83e877808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83e877808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83e877808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83e877808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83e877808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cc294cb098cd218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6cc294cb098cd218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83e877808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83e877808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3e877808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83e877808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83f3b9fd9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83f3b9fd9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83f3b9fd9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83f3b9fd9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3f3b9fd9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83f3b9fd9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3f3b9fd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83f3b9fd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83f3b9fd9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83f3b9fd9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5f6266b1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45f6266b1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83f3b9fd9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83f3b9fd9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83f3b9fd9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83f3b9fd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3f3b9fd9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83f3b9fd9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4f67128a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4f67128a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83f3b9fd9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83f3b9fd9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43639c0bd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43639c0bd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b209bc961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6b209bc96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948f940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3948f940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94d24d5e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594d24d5e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94d24d5e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594d24d5e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cc294cb098cd21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6cc294cb098cd21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6b23f07b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6b23f07b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" name="Google Shape;1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14;p2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86c51cff0_0_119"/>
          <p:cNvSpPr txBox="1"/>
          <p:nvPr>
            <p:ph type="title"/>
          </p:nvPr>
        </p:nvSpPr>
        <p:spPr>
          <a:xfrm>
            <a:off x="643254" y="683598"/>
            <a:ext cx="59466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300" u="sng">
                <a:solidFill>
                  <a:srgbClr val="00003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g1486c51cff0_0_119"/>
          <p:cNvSpPr txBox="1"/>
          <p:nvPr>
            <p:ph idx="1" type="body"/>
          </p:nvPr>
        </p:nvSpPr>
        <p:spPr>
          <a:xfrm>
            <a:off x="629324" y="1644192"/>
            <a:ext cx="71085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i="0" sz="2200">
                <a:solidFill>
                  <a:srgbClr val="BD8B0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1486c51cff0_0_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g1486c51cff0_0_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g1486c51cff0_0_119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5f6266b16_0_116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145f6266b16_0_116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2" name="Google Shape;112;g145f6266b16_0_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3" name="Google Shape;113;g145f6266b16_0_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45f6266b16_0_11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145f6266b16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45f6266b16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5f6266b16_0_108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9" name="Google Shape;119;g145f6266b16_0_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45f6266b16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45f6266b16_0_108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g145f6266b16_0_108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g145f6266b16_0_10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145f6266b16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5f6266b16_0_12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145f6266b16_0_12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45f6266b16_0_12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45f6266b16_0_12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45f6266b16_0_12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45f6266b16_0_124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g145f6266b16_0_124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g145f6266b16_0_124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g145f6266b16_0_124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g145f6266b16_0_12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145f6266b16_0_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45f6266b16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45f6266b16_0_124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5f6266b16_0_13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45f6266b16_0_138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2" name="Google Shape;142;g145f6266b16_0_138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43" name="Google Shape;143;g145f6266b16_0_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45f6266b16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45f6266b16_0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5f6266b16_0_14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g145f6266b16_0_14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9" name="Google Shape;149;g145f6266b16_0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45f6266b16_0_14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145f6266b16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45f6266b16_0_145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5f6266b16_0_15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45f6266b16_0_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6" name="Google Shape;156;g145f6266b16_0_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45f6266b16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45f6266b16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45f6266b16_0_152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0" name="Google Shape;160;g145f6266b16_0_152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5f6266b16_0_160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145f6266b16_0_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45f6266b16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45f6266b16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45f6266b16_0_16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5f6266b16_0_16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45f6266b16_0_16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45f6266b16_0_166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45f6266b16_0_16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45f6266b16_0_166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45f6266b16_0_16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45f6266b16_0_166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5" name="Google Shape;175;g145f6266b16_0_166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6" name="Google Shape;176;g145f6266b16_0_166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" name="Google Shape;177;g145f6266b16_0_166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g145f6266b16_0_166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g145f6266b16_0_16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145f6266b16_0_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45f6266b16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45f6266b16_0_16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45f6266b16_0_166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4" name="Google Shape;184;g145f6266b16_0_166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5f6266b16_0_184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45f6266b16_0_18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45f6266b16_0_18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45f6266b16_0_18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45f6266b16_0_18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g145f6266b16_0_18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2" name="Google Shape;192;g145f6266b16_0_184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g145f6266b16_0_18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145f6266b16_0_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45f6266b16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45f6266b16_0_18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45f6266b16_0_184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8" name="Google Shape;198;g145f6266b16_0_184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5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2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27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3" name="Google Shape;4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9" name="Google Shape;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8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0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9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1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1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1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1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1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1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31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31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31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31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1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1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4" name="Google Shape;84;p31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2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2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2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2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32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32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3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2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2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8" name="Google Shape;98;p32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5f6266b16_0_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g145f6266b16_0_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g145f6266b16_0_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hyperlink" Target="https://docs.oracle.com/javase/7/docs/api/" TargetMode="External"/><Relationship Id="rId5" Type="http://schemas.openxmlformats.org/officeDocument/2006/relationships/hyperlink" Target="https://docs.oracle.com/javase/7/docs/api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hyperlink" Target="https://docs.oracle.com/javase/7/docs/api/" TargetMode="External"/><Relationship Id="rId5" Type="http://schemas.openxmlformats.org/officeDocument/2006/relationships/hyperlink" Target="https://docs.oracle.com/javase/7/docs/api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hyperlink" Target="https://docs.oracle.com/javase/7/docs/api/" TargetMode="External"/><Relationship Id="rId5" Type="http://schemas.openxmlformats.org/officeDocument/2006/relationships/hyperlink" Target="https://docs.oracle.com/javase/7/docs/api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Relationship Id="rId4" Type="http://schemas.openxmlformats.org/officeDocument/2006/relationships/hyperlink" Target="https://docs.oracle.com/javase/7/docs/api/" TargetMode="External"/><Relationship Id="rId5" Type="http://schemas.openxmlformats.org/officeDocument/2006/relationships/hyperlink" Target="https://docs.oracle.com/javase/7/docs/api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forms/d/e/1FAIpQLSfZseT9YjG11fsX9lVbH9AV5zkiDa80pjozZsILiqMSrhI0lg/viewfor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jpg"/><Relationship Id="rId4" Type="http://schemas.openxmlformats.org/officeDocument/2006/relationships/hyperlink" Target="https://docs.oracle.com/javase/7/docs/api/" TargetMode="External"/><Relationship Id="rId5" Type="http://schemas.openxmlformats.org/officeDocument/2006/relationships/hyperlink" Target="https://docs.oracle.com/javase/7/docs/api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Relationship Id="rId4" Type="http://schemas.openxmlformats.org/officeDocument/2006/relationships/hyperlink" Target="https://docs.oracle.com/javase/7/docs/api/" TargetMode="External"/><Relationship Id="rId5" Type="http://schemas.openxmlformats.org/officeDocument/2006/relationships/hyperlink" Target="https://docs.oracle.com/javase/7/docs/api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jpg"/><Relationship Id="rId4" Type="http://schemas.openxmlformats.org/officeDocument/2006/relationships/hyperlink" Target="https://docs.oracle.com/javase/7/docs/api/" TargetMode="External"/><Relationship Id="rId5" Type="http://schemas.openxmlformats.org/officeDocument/2006/relationships/hyperlink" Target="https://docs.oracle.com/javase/7/docs/api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"/>
          <p:cNvSpPr txBox="1"/>
          <p:nvPr>
            <p:ph type="title"/>
          </p:nvPr>
        </p:nvSpPr>
        <p:spPr>
          <a:xfrm>
            <a:off x="3353700" y="17291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Codo a Codo inicial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Clase 29 - 07-11-22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6cc294cb098cd218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075" y="1757950"/>
            <a:ext cx="1972125" cy="19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6cc294cb098cd218_5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8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Solución lista para ser utilizada</a:t>
            </a:r>
            <a:endParaRPr b="1" sz="28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g6cc294cb098cd218_54"/>
          <p:cNvSpPr txBox="1"/>
          <p:nvPr>
            <p:ph idx="1" type="body"/>
          </p:nvPr>
        </p:nvSpPr>
        <p:spPr>
          <a:xfrm>
            <a:off x="432025" y="1170125"/>
            <a:ext cx="65712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1991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 sz="2300"/>
              <a:t>Las librerías son soluciones instantáneas.</a:t>
            </a:r>
            <a:endParaRPr sz="2300"/>
          </a:p>
          <a:p>
            <a:pPr indent="-31991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-ES" sz="2300"/>
              <a:t>Para </a:t>
            </a:r>
            <a:r>
              <a:rPr b="1" lang="es-ES" sz="2300"/>
              <a:t>imprimir texto en pantalla</a:t>
            </a:r>
            <a:r>
              <a:rPr lang="es-ES" sz="2300"/>
              <a:t> en Java basta con usar </a:t>
            </a:r>
            <a:r>
              <a:rPr b="1" lang="es-ES" sz="2300"/>
              <a:t>System.out.print()</a:t>
            </a:r>
            <a:r>
              <a:rPr lang="es-ES" sz="2300"/>
              <a:t> y se puede hacer uso de </a:t>
            </a:r>
            <a:r>
              <a:rPr b="1" lang="es-ES" sz="2300"/>
              <a:t>ArrayList</a:t>
            </a:r>
            <a:r>
              <a:rPr lang="es-ES" sz="2300"/>
              <a:t>, para tener arreglos dinámicos y demás.</a:t>
            </a:r>
            <a:endParaRPr sz="2300"/>
          </a:p>
          <a:p>
            <a:pPr indent="-31991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-ES" sz="2300"/>
              <a:t>En Java, la clase </a:t>
            </a:r>
            <a:r>
              <a:rPr b="1" lang="es-ES" sz="2300"/>
              <a:t>System</a:t>
            </a:r>
            <a:r>
              <a:rPr lang="es-ES" sz="2300"/>
              <a:t> que </a:t>
            </a:r>
            <a:r>
              <a:rPr b="1" lang="es-ES" sz="2300"/>
              <a:t>pertenece a la librería java.lang</a:t>
            </a:r>
            <a:r>
              <a:rPr lang="es-ES" sz="2300"/>
              <a:t> (</a:t>
            </a:r>
            <a:r>
              <a:rPr lang="es-ES" sz="2300"/>
              <a:t>esta</a:t>
            </a:r>
            <a:r>
              <a:rPr lang="es-ES" sz="2300"/>
              <a:t> es la librería estándar de Java y no es necesario importarla). </a:t>
            </a:r>
            <a:endParaRPr sz="2300"/>
          </a:p>
          <a:p>
            <a:pPr indent="-31991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s-ES" sz="2300"/>
              <a:t>ArrayList,</a:t>
            </a:r>
            <a:r>
              <a:rPr lang="es-ES" sz="2300"/>
              <a:t> es parte de  la librería </a:t>
            </a:r>
            <a:r>
              <a:rPr b="1" lang="es-ES" sz="2300"/>
              <a:t>java.util.</a:t>
            </a:r>
            <a:r>
              <a:rPr lang="es-ES" sz="2300"/>
              <a:t>  Hay que importarla.</a:t>
            </a:r>
            <a:endParaRPr sz="2300"/>
          </a:p>
          <a:p>
            <a:pPr indent="-319912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b="1" lang="es-ES" sz="2300"/>
              <a:t>Las librerías poseen una gran cantidad de clases Java</a:t>
            </a:r>
            <a:r>
              <a:rPr lang="es-ES" sz="2300"/>
              <a:t> adicionales que nos permiten llevar a cabo </a:t>
            </a:r>
            <a:r>
              <a:rPr b="1" lang="es-ES" sz="2300"/>
              <a:t>operaciones muy complejas con gran facilidad.</a:t>
            </a:r>
            <a:endParaRPr b="1"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6b23f07bdb_0_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Librerías propias y paquetes en Java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16b23f07bdb_0_6"/>
          <p:cNvSpPr txBox="1"/>
          <p:nvPr>
            <p:ph idx="1" type="body"/>
          </p:nvPr>
        </p:nvSpPr>
        <p:spPr>
          <a:xfrm>
            <a:off x="432025" y="1170125"/>
            <a:ext cx="6689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18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 sz="2300"/>
              <a:t>Lo más interesante de las librerías en Java, es que </a:t>
            </a:r>
            <a:r>
              <a:rPr b="1" lang="es-ES" sz="2300"/>
              <a:t>nosotros también podemos crearlas y hacer uso de ellas al interior de nuestros proyectos, creando paquetes.</a:t>
            </a:r>
            <a:r>
              <a:rPr lang="es-ES" sz="2300"/>
              <a:t> </a:t>
            </a:r>
            <a:endParaRPr sz="2300"/>
          </a:p>
          <a:p>
            <a:pPr indent="-341819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s-ES" sz="2300"/>
              <a:t>Un paquete en Java puede ser una librería</a:t>
            </a:r>
            <a:r>
              <a:rPr lang="es-ES" sz="2300"/>
              <a:t>; sin embargo,</a:t>
            </a:r>
            <a:r>
              <a:rPr lang="es-ES" sz="2300"/>
              <a:t> </a:t>
            </a:r>
            <a:r>
              <a:rPr b="1" lang="es-ES" sz="2300"/>
              <a:t>una librería Java completa </a:t>
            </a:r>
            <a:r>
              <a:rPr lang="es-ES" sz="2300"/>
              <a:t>puede estar conformada por </a:t>
            </a:r>
            <a:r>
              <a:rPr b="1" lang="es-ES" sz="2300"/>
              <a:t>muchos paquetes</a:t>
            </a:r>
            <a:r>
              <a:rPr lang="es-ES" sz="2300"/>
              <a:t>. </a:t>
            </a:r>
            <a:endParaRPr sz="2300"/>
          </a:p>
          <a:p>
            <a:pPr indent="-341819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b="1" lang="es-ES" sz="2300"/>
              <a:t>Al importar un paquete podemos </a:t>
            </a:r>
            <a:r>
              <a:rPr lang="es-ES" sz="2300"/>
              <a:t>hacer </a:t>
            </a:r>
            <a:r>
              <a:rPr b="1" lang="es-ES" sz="2300"/>
              <a:t>uso de las clases, métodos y atributos que lo conforman</a:t>
            </a:r>
            <a:r>
              <a:rPr lang="es-ES" sz="2300"/>
              <a:t>, incluso podemos hacer </a:t>
            </a:r>
            <a:r>
              <a:rPr b="1" lang="es-ES" sz="2300"/>
              <a:t>uso de un proyecto completo nuestro al interior de otro.</a:t>
            </a:r>
            <a:endParaRPr sz="2300"/>
          </a:p>
        </p:txBody>
      </p:sp>
      <p:pic>
        <p:nvPicPr>
          <p:cNvPr id="275" name="Google Shape;275;g16b23f07bdb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6825" y="3093800"/>
            <a:ext cx="1718075" cy="152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6b23f07bdb_0_13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API de Java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16b23f07bdb_0_13"/>
          <p:cNvSpPr txBox="1"/>
          <p:nvPr>
            <p:ph idx="1" type="body"/>
          </p:nvPr>
        </p:nvSpPr>
        <p:spPr>
          <a:xfrm>
            <a:off x="432025" y="1304875"/>
            <a:ext cx="57093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Java está conformado por una </a:t>
            </a:r>
            <a:r>
              <a:rPr b="1" lang="es-ES"/>
              <a:t>enorme cantidad de clases y paquetes</a:t>
            </a:r>
            <a:r>
              <a:rPr lang="es-ES"/>
              <a:t>, es importante </a:t>
            </a:r>
            <a:r>
              <a:rPr b="1" lang="es-ES"/>
              <a:t>conocer las más comunes y útiles.</a:t>
            </a:r>
            <a:endParaRPr b="1"/>
          </a:p>
          <a:p>
            <a:pPr indent="-3257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La </a:t>
            </a:r>
            <a:r>
              <a:rPr b="1" lang="es-ES"/>
              <a:t>API de</a:t>
            </a:r>
            <a:r>
              <a:rPr lang="es-ES"/>
              <a:t> </a:t>
            </a:r>
            <a:r>
              <a:rPr b="1" lang="es-ES"/>
              <a:t>Java </a:t>
            </a:r>
            <a:r>
              <a:rPr b="1" i="1" lang="es-ES"/>
              <a:t> (Application Programming Interface</a:t>
            </a:r>
            <a:r>
              <a:rPr b="1" lang="es-ES"/>
              <a:t>)</a:t>
            </a:r>
            <a:r>
              <a:rPr lang="es-ES"/>
              <a:t> o biblioteca de clases Java, </a:t>
            </a:r>
            <a:r>
              <a:rPr b="1" lang="es-ES"/>
              <a:t>contiene las clases predefinidas </a:t>
            </a:r>
            <a:r>
              <a:rPr lang="es-ES"/>
              <a:t>agrupadas en categorías de clases relacionadas.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s-ES"/>
              <a:t>En la API de Java se encuentran todas las clases que componen el lenguaje, el paquete al que pertenecen, los métodos que poseen, los atributos y una breve explicación de cada uno de estos.</a:t>
            </a:r>
            <a:endParaRPr/>
          </a:p>
        </p:txBody>
      </p:sp>
      <p:pic>
        <p:nvPicPr>
          <p:cNvPr id="282" name="Google Shape;282;g16b23f07bdb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150" y="1304875"/>
            <a:ext cx="2271050" cy="12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6b23f07bdb_0_13">
            <a:hlinkClick r:id="rId4"/>
          </p:cNvPr>
          <p:cNvSpPr txBox="1"/>
          <p:nvPr/>
        </p:nvSpPr>
        <p:spPr>
          <a:xfrm>
            <a:off x="6441150" y="2773450"/>
            <a:ext cx="2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Ir a Java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f1f65f0d3_0_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API de Java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14f1f65f0d3_0_0"/>
          <p:cNvSpPr txBox="1"/>
          <p:nvPr>
            <p:ph idx="1" type="body"/>
          </p:nvPr>
        </p:nvSpPr>
        <p:spPr>
          <a:xfrm>
            <a:off x="432025" y="1304875"/>
            <a:ext cx="57093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Todos los paquetes que provee Java constituyen la </a:t>
            </a:r>
            <a:r>
              <a:rPr b="1" lang="es-ES"/>
              <a:t>API de Java</a:t>
            </a:r>
            <a:r>
              <a:rPr lang="es-ES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Pero podemos ser más especícos y, por ejemplo, decir que el paquete </a:t>
            </a:r>
            <a:r>
              <a:rPr b="1" lang="es-ES"/>
              <a:t>java.net constituye la API de networking</a:t>
            </a:r>
            <a:r>
              <a:rPr lang="es-ES"/>
              <a:t> y decir que </a:t>
            </a:r>
            <a:r>
              <a:rPr b="1" lang="es-ES"/>
              <a:t>el paquete java.sql contituye la API de acceso a bases de datos</a:t>
            </a:r>
            <a:r>
              <a:rPr lang="es-ES"/>
              <a:t> (o la API JDBC).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-ES"/>
              <a:t>Las APIs suelen documentarse en páginas HTML con una herramienta que se provee como parte del JDK: </a:t>
            </a:r>
            <a:r>
              <a:rPr b="1" lang="es-ES"/>
              <a:t>el javadoc</a:t>
            </a:r>
            <a:r>
              <a:rPr lang="es-ES"/>
              <a:t>. </a:t>
            </a:r>
            <a:endParaRPr/>
          </a:p>
        </p:txBody>
      </p:sp>
      <p:pic>
        <p:nvPicPr>
          <p:cNvPr id="290" name="Google Shape;290;g14f1f65f0d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150" y="1304875"/>
            <a:ext cx="2271050" cy="12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4f1f65f0d3_0_0">
            <a:hlinkClick r:id="rId4"/>
          </p:cNvPr>
          <p:cNvSpPr txBox="1"/>
          <p:nvPr/>
        </p:nvSpPr>
        <p:spPr>
          <a:xfrm>
            <a:off x="6441150" y="2773450"/>
            <a:ext cx="2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Ir a Java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cc294cb098cd218_15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Paquetes importantes de Java API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7" name="Google Shape;297;g6cc294cb098cd218_150"/>
          <p:cNvGraphicFramePr/>
          <p:nvPr/>
        </p:nvGraphicFramePr>
        <p:xfrm>
          <a:off x="841575" y="1170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{CE3E2F17-430D-480A-98EF-51D75B3D2DEA}</a:tableStyleId>
              </a:tblPr>
              <a:tblGrid>
                <a:gridCol w="1420900"/>
                <a:gridCol w="5818100"/>
              </a:tblGrid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chemeClr val="dk2"/>
                          </a:solidFill>
                        </a:rPr>
                        <a:t>Paquete</a:t>
                      </a:r>
                      <a:endParaRPr b="1" sz="16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chemeClr val="dk2"/>
                          </a:solidFill>
                        </a:rPr>
                        <a:t>Descripción</a:t>
                      </a:r>
                      <a:endParaRPr b="1" sz="16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8C823"/>
                    </a:solidFill>
                  </a:tcPr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java.lang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Soporte del lenguaje, métodos matemáticos y del sistema, cadenas, y excepciones.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Este paquete lo importa el compilador en todos los programas; así que no se necesita hacer nada para disponer de él.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java.io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Gestión de las </a:t>
                      </a: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entradas/salidas</a:t>
                      </a: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; a través de flujos de datos, sistemas de archivos.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java.math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Matemáticas, aritmética decimal y entera.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java.net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Redes (networking), TCP, UDP, scokets. Permite a los programas comunicarse por medio de redes como internet.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java.text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Permite a los programas manipular números, fechas, caracteres y cadenas; incluye utilidades de texto.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cc294cb098cd218_18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Paquetes importantes de Java API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03" name="Google Shape;303;g6cc294cb098cd218_182"/>
          <p:cNvGraphicFramePr/>
          <p:nvPr/>
        </p:nvGraphicFramePr>
        <p:xfrm>
          <a:off x="841575" y="1170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{CE3E2F17-430D-480A-98EF-51D75B3D2DEA}</a:tableStyleId>
              </a:tblPr>
              <a:tblGrid>
                <a:gridCol w="1420900"/>
                <a:gridCol w="5818100"/>
              </a:tblGrid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chemeClr val="dk2"/>
                          </a:solidFill>
                        </a:rPr>
                        <a:t>Paquete</a:t>
                      </a:r>
                      <a:endParaRPr b="1" sz="16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chemeClr val="dk2"/>
                          </a:solidFill>
                        </a:rPr>
                        <a:t>Descripción</a:t>
                      </a:r>
                      <a:endParaRPr b="1" sz="16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8C823"/>
                    </a:solidFill>
                  </a:tcPr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java.util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Tiene utilidades que facilitan manipulación de fechas y horas, procesos de números aleatorios, soporte internacional, etcétera.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java.applet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Applet Framework: métodos de control para crear applets de Java (programas que se ejecutan en los navegadores web).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java.sql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SQL (lenguaje de base de datos), acceso y proceso de datos.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javax.swing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Contiene los componentes de swing.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javax.script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Soporte de lenguajes de guionado (scripting).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javax.print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Servicios de impresión.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83f3b9fd9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075" y="1757950"/>
            <a:ext cx="1972125" cy="19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83f3b9fd92_0_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8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Algunas de las más importantes</a:t>
            </a:r>
            <a:endParaRPr b="1" sz="28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183f3b9fd92_0_0"/>
          <p:cNvSpPr txBox="1"/>
          <p:nvPr>
            <p:ph idx="1" type="body"/>
          </p:nvPr>
        </p:nvSpPr>
        <p:spPr>
          <a:xfrm>
            <a:off x="432025" y="1304875"/>
            <a:ext cx="65712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527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-ES" sz="2300"/>
              <a:t>El paquete java.lang</a:t>
            </a:r>
            <a:r>
              <a:rPr lang="es-ES" sz="2300"/>
              <a:t> es el más </a:t>
            </a:r>
            <a:r>
              <a:rPr b="1" lang="es-ES" sz="2300"/>
              <a:t>importante</a:t>
            </a:r>
            <a:r>
              <a:rPr lang="es-ES" sz="2300"/>
              <a:t>; se lo considera el </a:t>
            </a:r>
            <a:r>
              <a:rPr b="1" lang="es-ES" sz="2300"/>
              <a:t>estándar</a:t>
            </a:r>
            <a:r>
              <a:rPr lang="es-ES" sz="2300"/>
              <a:t>, </a:t>
            </a:r>
            <a:r>
              <a:rPr b="1" lang="es-ES" sz="2300"/>
              <a:t>todos </a:t>
            </a:r>
            <a:r>
              <a:rPr b="1" lang="es-ES" sz="2300"/>
              <a:t>los programas lo</a:t>
            </a:r>
            <a:r>
              <a:rPr lang="es-ES" sz="2300"/>
              <a:t>  </a:t>
            </a:r>
            <a:r>
              <a:rPr b="1" lang="es-ES" sz="2300"/>
              <a:t>importan automáticamente</a:t>
            </a:r>
            <a:r>
              <a:rPr lang="es-ES" sz="2300"/>
              <a:t>; contiene a las clases que encapsulan los tipos de datos primitivos: Double, Float, Long, etcétera; String y StringBuffer para el tratamiento de cadenas, </a:t>
            </a:r>
            <a:endParaRPr sz="2300"/>
          </a:p>
          <a:p>
            <a:pPr indent="-3527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 sz="2300"/>
              <a:t>Dentro de ella </a:t>
            </a:r>
            <a:r>
              <a:rPr b="1" lang="es-ES" sz="2300"/>
              <a:t>Math contiene las funciones matemáticas mas importantes</a:t>
            </a:r>
            <a:r>
              <a:rPr lang="es-ES" sz="2300"/>
              <a:t>; </a:t>
            </a:r>
            <a:endParaRPr sz="2300"/>
          </a:p>
          <a:p>
            <a:pPr indent="-3527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 sz="2300"/>
              <a:t>Otras </a:t>
            </a:r>
            <a:r>
              <a:rPr b="1" lang="es-ES" sz="2300"/>
              <a:t>clases importantes</a:t>
            </a:r>
            <a:r>
              <a:rPr lang="es-ES" sz="2300"/>
              <a:t> </a:t>
            </a:r>
            <a:r>
              <a:rPr b="1" lang="es-ES" sz="2300"/>
              <a:t>de java.lang</a:t>
            </a:r>
            <a:r>
              <a:rPr lang="es-ES" sz="2300"/>
              <a:t> son </a:t>
            </a:r>
            <a:r>
              <a:rPr b="1" lang="es-ES" sz="2300"/>
              <a:t>Object, System , Thread y Throwable</a:t>
            </a:r>
            <a:r>
              <a:rPr lang="es-ES" sz="2300"/>
              <a:t>.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183f3b9fd92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075" y="1757950"/>
            <a:ext cx="1972125" cy="19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83f3b9fd92_0_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8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Algunas de las más importantes</a:t>
            </a:r>
            <a:endParaRPr b="1" sz="28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183f3b9fd92_0_6"/>
          <p:cNvSpPr txBox="1"/>
          <p:nvPr>
            <p:ph idx="1" type="body"/>
          </p:nvPr>
        </p:nvSpPr>
        <p:spPr>
          <a:xfrm>
            <a:off x="432025" y="1304875"/>
            <a:ext cx="65712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-ES" sz="2000"/>
              <a:t>El paquete java.util</a:t>
            </a:r>
            <a:r>
              <a:rPr lang="es-ES" sz="2000"/>
              <a:t> define un conjunto de clases para distintos cometidos: </a:t>
            </a:r>
            <a:r>
              <a:rPr b="1" lang="es-ES" sz="2000"/>
              <a:t>Date sirve para manejo de fechas</a:t>
            </a:r>
            <a:r>
              <a:rPr lang="es-ES" sz="2000"/>
              <a:t> en distintos formatos, </a:t>
            </a:r>
            <a:r>
              <a:rPr b="1" lang="es-ES" sz="2000"/>
              <a:t>Random genera números aleatorios</a:t>
            </a:r>
            <a:r>
              <a:rPr lang="es-ES" sz="2000"/>
              <a:t>, </a:t>
            </a:r>
            <a:r>
              <a:rPr b="1" lang="es-ES" sz="2000"/>
              <a:t>Scanner </a:t>
            </a:r>
            <a:r>
              <a:rPr lang="es-ES" sz="2000"/>
              <a:t>es para</a:t>
            </a:r>
            <a:r>
              <a:rPr b="1" lang="es-ES" sz="2000"/>
              <a:t> entrada de datos </a:t>
            </a:r>
            <a:r>
              <a:rPr lang="es-ES" sz="2000"/>
              <a:t>al programa; </a:t>
            </a:r>
            <a:r>
              <a:rPr b="1" lang="es-ES" sz="2000"/>
              <a:t>este paquete sí debe importarse</a:t>
            </a:r>
            <a:r>
              <a:rPr lang="es-ES" sz="2000"/>
              <a:t> si se utiliza alguna de sus clases o interfaz.</a:t>
            </a:r>
            <a:endParaRPr sz="2000"/>
          </a:p>
          <a:p>
            <a:pPr indent="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ct val="130396"/>
              <a:buNone/>
            </a:pPr>
            <a:r>
              <a:rPr b="1" lang="es-ES" sz="1624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s-ES" sz="1624">
                <a:latin typeface="Courier New"/>
                <a:ea typeface="Courier New"/>
                <a:cs typeface="Courier New"/>
                <a:sym typeface="Courier New"/>
              </a:rPr>
              <a:t>java.util.*; //para cualquier clase del paquete</a:t>
            </a:r>
            <a:endParaRPr sz="162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ct val="130396"/>
              <a:buNone/>
            </a:pPr>
            <a:r>
              <a:rPr b="1" lang="es-ES" sz="1624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ES" sz="1624">
                <a:latin typeface="Courier New"/>
                <a:ea typeface="Courier New"/>
                <a:cs typeface="Courier New"/>
                <a:sym typeface="Courier New"/>
              </a:rPr>
              <a:t> java.util.Date; //sólo la clase Date</a:t>
            </a:r>
            <a:endParaRPr sz="162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ct val="130396"/>
              <a:buNone/>
            </a:pPr>
            <a:r>
              <a:rPr b="1" lang="es-ES" sz="1624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ES" sz="1624">
                <a:latin typeface="Courier New"/>
                <a:ea typeface="Courier New"/>
                <a:cs typeface="Courier New"/>
                <a:sym typeface="Courier New"/>
              </a:rPr>
              <a:t> java.util.Scanner; //sólo la clase Scanner</a:t>
            </a:r>
            <a:endParaRPr sz="162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ct val="105882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83e8778082_0_1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¿Cómo importar una librería? 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183e8778082_0_16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La sentencia</a:t>
            </a:r>
            <a:r>
              <a:rPr i="1" lang="es-ES"/>
              <a:t> </a:t>
            </a:r>
            <a:r>
              <a:rPr b="1" i="1" lang="es-ES"/>
              <a:t>import</a:t>
            </a:r>
            <a:r>
              <a:rPr b="1" lang="es-ES"/>
              <a:t> </a:t>
            </a:r>
            <a:r>
              <a:rPr lang="es-ES"/>
              <a:t>facilita la selección de una clase porque permite escribir únicamente su nombre, </a:t>
            </a:r>
            <a:r>
              <a:rPr b="1" lang="es-ES"/>
              <a:t>evitando el nombre del paquete al llamarla en una clase. En Java básico esto es indistinto.</a:t>
            </a:r>
            <a:endParaRPr b="1"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La sentencia</a:t>
            </a:r>
            <a:r>
              <a:rPr b="1" i="1" lang="es-ES"/>
              <a:t> import</a:t>
            </a:r>
            <a:r>
              <a:rPr lang="es-ES"/>
              <a:t> debe aparecer antes de la declaración de las clases, a continuación de la sentencia </a:t>
            </a:r>
            <a:r>
              <a:rPr b="1" i="1" lang="es-ES"/>
              <a:t>package</a:t>
            </a:r>
            <a:r>
              <a:rPr lang="es-ES"/>
              <a:t>; existen dos formatos: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-E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 identificadorpaquete.nombreClase;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-E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identificadorpaquete.*;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El </a:t>
            </a:r>
            <a:r>
              <a:rPr b="1" lang="es-ES"/>
              <a:t>“dot method”</a:t>
            </a:r>
            <a:r>
              <a:rPr lang="es-ES"/>
              <a:t>, o </a:t>
            </a:r>
            <a:r>
              <a:rPr lang="es-ES"/>
              <a:t>método</a:t>
            </a:r>
            <a:r>
              <a:rPr lang="es-ES"/>
              <a:t> de </a:t>
            </a:r>
            <a:r>
              <a:rPr b="1" lang="es-ES"/>
              <a:t>palabra-punto </a:t>
            </a:r>
            <a:r>
              <a:rPr lang="es-ES"/>
              <a:t>que sigue a la cláusula import </a:t>
            </a:r>
            <a:r>
              <a:rPr b="1" lang="es-ES"/>
              <a:t>está indicando el camino para encontrar detereminada clase u objeto</a:t>
            </a:r>
            <a:r>
              <a:rPr lang="es-ES"/>
              <a:t>. Por ejemplo: java.util.Scanner, significaría buscar dentro de la API de Java el paquete util y de alli traer el objeto Scanner con sus métodos.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3e8778082_0_2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Ventajas y desventajas de las llamadas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g183e8778082_0_22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ES" sz="2000">
                <a:latin typeface="Courier New"/>
                <a:ea typeface="Courier New"/>
                <a:cs typeface="Courier New"/>
                <a:sym typeface="Courier New"/>
              </a:rPr>
              <a:t> identificadorpaquete.nombreClase;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Este formato </a:t>
            </a:r>
            <a:r>
              <a:rPr b="1" lang="es-ES"/>
              <a:t>especifica una clase concreta</a:t>
            </a:r>
            <a:r>
              <a:rPr lang="es-ES"/>
              <a:t>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ES"/>
              <a:t>Sabemos qué clase estamos utilizando</a:t>
            </a:r>
            <a:r>
              <a:rPr lang="es-ES"/>
              <a:t>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La compilación es </a:t>
            </a:r>
            <a:r>
              <a:rPr b="1" lang="es-ES"/>
              <a:t>más rápida</a:t>
            </a:r>
            <a:r>
              <a:rPr lang="es-ES"/>
              <a:t>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2"/>
                </a:solidFill>
              </a:rPr>
              <a:t>Les damos la bienvenida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3e8778082_0_31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Ventajas y desventajas de las llamadas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g183e8778082_0_31"/>
          <p:cNvSpPr txBox="1"/>
          <p:nvPr>
            <p:ph idx="1" type="body"/>
          </p:nvPr>
        </p:nvSpPr>
        <p:spPr>
          <a:xfrm>
            <a:off x="432025" y="1170125"/>
            <a:ext cx="82800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20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s-ES" sz="2000">
                <a:latin typeface="Courier New"/>
                <a:ea typeface="Courier New"/>
                <a:cs typeface="Courier New"/>
                <a:sym typeface="Courier New"/>
              </a:rPr>
              <a:t>identificadorpaquete.*;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El segundo, utiliza el formato .*; el cual tiene la ventaja de simplificar cualquier clase del paquete.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Se pueden señalar los siguientes problemas: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Se </a:t>
            </a:r>
            <a:r>
              <a:rPr b="1" lang="es-ES" sz="1800"/>
              <a:t>desconoce qué clases concretas </a:t>
            </a:r>
            <a:r>
              <a:rPr lang="es-ES" sz="1800"/>
              <a:t>del paquete se están utilizando.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Puede haber </a:t>
            </a:r>
            <a:r>
              <a:rPr b="1" lang="es-ES" sz="1800"/>
              <a:t>colisiones entre nombres</a:t>
            </a:r>
            <a:r>
              <a:rPr lang="es-ES" sz="1800"/>
              <a:t> de clases declaradas en el archivo y nombres de clases del paquete.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ES" sz="1800"/>
              <a:t>Mayor tiempo de compilación</a:t>
            </a:r>
            <a:r>
              <a:rPr lang="es-ES" sz="1800"/>
              <a:t> debido a que el compilador busca la existencia de cualquier clase en el paquete.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Aunque aparezca la sentencia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paquete.*</a:t>
            </a:r>
            <a:r>
              <a:rPr lang="es-ES"/>
              <a:t>, el compilador genera byte-code </a:t>
            </a:r>
            <a:r>
              <a:rPr b="1" lang="es-ES"/>
              <a:t>sólo para las clases utilizadas</a:t>
            </a:r>
            <a:r>
              <a:rPr lang="es-ES"/>
              <a:t>.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3e8778082_0_36"/>
          <p:cNvSpPr txBox="1"/>
          <p:nvPr>
            <p:ph type="ctrTitle"/>
          </p:nvPr>
        </p:nvSpPr>
        <p:spPr>
          <a:xfrm>
            <a:off x="550350" y="17865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/>
              <a:t>Clase Math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c294cb098cd218_71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 clase Math - </a:t>
            </a:r>
            <a:r>
              <a:rPr b="1" i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java.lang.Math</a:t>
            </a: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6cc294cb098cd218_71"/>
          <p:cNvSpPr txBox="1"/>
          <p:nvPr>
            <p:ph idx="1" type="body"/>
          </p:nvPr>
        </p:nvSpPr>
        <p:spPr>
          <a:xfrm>
            <a:off x="432025" y="1304875"/>
            <a:ext cx="57093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La clase Math contiene </a:t>
            </a:r>
            <a:r>
              <a:rPr b="1" lang="es-ES"/>
              <a:t>constantes y métodos de uso común en matemáticas</a:t>
            </a:r>
            <a:r>
              <a:rPr lang="es-ES"/>
              <a:t>. Todas las operaciones que se realizan en esta clase utilizan el tipo double. Contiene la constante pi (Math.PI) y el número de Euler (Math.E).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ES"/>
              <a:t>En las funciones trigonométricas, </a:t>
            </a:r>
            <a:r>
              <a:rPr lang="es-ES"/>
              <a:t>los ángulos se expresan en radianes y los métodos devuelven valores de tipo double.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La clase Math incluye funciones como potenciación, redondeo, cuadrado, raíz cuadrada y muchas más.</a:t>
            </a:r>
            <a:endParaRPr/>
          </a:p>
        </p:txBody>
      </p:sp>
      <p:pic>
        <p:nvPicPr>
          <p:cNvPr id="347" name="Google Shape;347;g6cc294cb098cd218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150" y="1304875"/>
            <a:ext cx="2271050" cy="12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6cc294cb098cd218_71">
            <a:hlinkClick r:id="rId4"/>
          </p:cNvPr>
          <p:cNvSpPr txBox="1"/>
          <p:nvPr/>
        </p:nvSpPr>
        <p:spPr>
          <a:xfrm>
            <a:off x="6441150" y="2773450"/>
            <a:ext cx="2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Ir a Java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3e8778082_0_4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Utilización de los métodos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183e8778082_0_42"/>
          <p:cNvSpPr txBox="1"/>
          <p:nvPr>
            <p:ph idx="1" type="body"/>
          </p:nvPr>
        </p:nvSpPr>
        <p:spPr>
          <a:xfrm>
            <a:off x="432025" y="1304875"/>
            <a:ext cx="57093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Para la utilización de un método predefinido en un programa; es necesario conocer: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1. El </a:t>
            </a:r>
            <a:r>
              <a:rPr b="1" lang="es-ES"/>
              <a:t>nombre de la clase</a:t>
            </a:r>
            <a:r>
              <a:rPr lang="es-ES"/>
              <a:t> que contiene el método,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2. El </a:t>
            </a:r>
            <a:r>
              <a:rPr b="1" lang="es-ES"/>
              <a:t>nombre del paquete</a:t>
            </a:r>
            <a:r>
              <a:rPr lang="es-ES"/>
              <a:t> que contiene la clase para importarla,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3. El </a:t>
            </a:r>
            <a:r>
              <a:rPr b="1" lang="es-ES"/>
              <a:t>nombre del método </a:t>
            </a:r>
            <a:r>
              <a:rPr lang="es-ES"/>
              <a:t>y el </a:t>
            </a:r>
            <a:r>
              <a:rPr b="1" lang="es-ES"/>
              <a:t>número de parámetros o argumentos, así como su tipo y orden</a:t>
            </a:r>
            <a:r>
              <a:rPr lang="es-ES"/>
              <a:t>.</a:t>
            </a:r>
            <a:endParaRPr/>
          </a:p>
        </p:txBody>
      </p:sp>
      <p:pic>
        <p:nvPicPr>
          <p:cNvPr id="355" name="Google Shape;355;g183e8778082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3725" y="1322525"/>
            <a:ext cx="2697875" cy="257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3e8778082_0_51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Utilización de los métodos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183e8778082_0_51"/>
          <p:cNvSpPr txBox="1"/>
          <p:nvPr>
            <p:ph idx="1" type="body"/>
          </p:nvPr>
        </p:nvSpPr>
        <p:spPr>
          <a:xfrm>
            <a:off x="432025" y="1304875"/>
            <a:ext cx="57093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Math, como se mencionó, contiene potentes y útiles métodos tales cómo pow, que se utiliza para calcular la potencia de x en un programa; el modo de invocar al método es: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/>
              <a:t>NombreClase.nombreMetodo(x,y,...)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Math.pow(x,y)= x</a:t>
            </a:r>
            <a:r>
              <a:rPr baseline="30000" lang="es-ES"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baseline="30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Math.pow(4,3)= 4</a:t>
            </a:r>
            <a:r>
              <a:rPr baseline="30000" lang="es-ES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 = 64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Math.pow(16,0.5)= 16</a:t>
            </a:r>
            <a:r>
              <a:rPr baseline="30000" lang="es-ES"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 = √16 = 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es-ES"/>
              <a:t>x e y se denominan parámetros reales de pow, los valores concretos serán sus argumentos.</a:t>
            </a:r>
            <a:endParaRPr/>
          </a:p>
        </p:txBody>
      </p:sp>
      <p:pic>
        <p:nvPicPr>
          <p:cNvPr id="362" name="Google Shape;362;g183e8778082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3725" y="1322525"/>
            <a:ext cx="2697875" cy="257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83f3b9fd92_0_7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Paquetes importantes de Java API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68" name="Google Shape;368;g183f3b9fd92_0_78"/>
          <p:cNvGraphicFramePr/>
          <p:nvPr/>
        </p:nvGraphicFramePr>
        <p:xfrm>
          <a:off x="841575" y="1170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{CE3E2F17-430D-480A-98EF-51D75B3D2DEA}</a:tableStyleId>
              </a:tblPr>
              <a:tblGrid>
                <a:gridCol w="1616225"/>
                <a:gridCol w="5622775"/>
              </a:tblGrid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>
                          <a:solidFill>
                            <a:schemeClr val="dk2"/>
                          </a:solidFill>
                        </a:rPr>
                        <a:t>Métodos</a:t>
                      </a:r>
                      <a:endParaRPr b="1" sz="16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chemeClr val="dk2"/>
                          </a:solidFill>
                        </a:rPr>
                        <a:t>Descripción</a:t>
                      </a:r>
                      <a:endParaRPr b="1" sz="16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8C823"/>
                    </a:solidFill>
                  </a:tcPr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Math.sqrt(x)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raíz cuadrada de x (x ≥ 0)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Math.pow(x,y)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x</a:t>
                      </a:r>
                      <a:r>
                        <a:rPr baseline="30000" lang="es-ES" sz="1300" u="none" cap="none" strike="noStrike">
                          <a:solidFill>
                            <a:schemeClr val="dk2"/>
                          </a:solidFill>
                        </a:rPr>
                        <a:t>y</a:t>
                      </a: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 (x&gt;0, x = 0 y &gt;0, x&lt;0 e y entero)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Math.exp(x)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e</a:t>
                      </a:r>
                      <a:r>
                        <a:rPr baseline="30000" lang="es-ES" sz="1300" u="none" cap="none" strike="noStrike">
                          <a:solidFill>
                            <a:schemeClr val="dk2"/>
                          </a:solidFill>
                        </a:rPr>
                        <a:t>x</a:t>
                      </a:r>
                      <a:endParaRPr baseline="30000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Math.log(x)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logaritmo natural (ln(x), x &gt; 0)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Math.round(x)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entero más próximo a x (long)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Math.ceil(x)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entero más pequeño ≥ x (double)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3f3b9fd92_0_8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Paquetes importantes de Java API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74" name="Google Shape;374;g183f3b9fd92_0_89"/>
          <p:cNvGraphicFramePr/>
          <p:nvPr/>
        </p:nvGraphicFramePr>
        <p:xfrm>
          <a:off x="841575" y="1170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{CE3E2F17-430D-480A-98EF-51D75B3D2DEA}</a:tableStyleId>
              </a:tblPr>
              <a:tblGrid>
                <a:gridCol w="1420900"/>
                <a:gridCol w="5818100"/>
              </a:tblGrid>
              <a:tr h="35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>
                          <a:solidFill>
                            <a:schemeClr val="dk2"/>
                          </a:solidFill>
                        </a:rPr>
                        <a:t>Métodos</a:t>
                      </a:r>
                      <a:endParaRPr b="1" sz="16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chemeClr val="dk2"/>
                          </a:solidFill>
                        </a:rPr>
                        <a:t>Descripción</a:t>
                      </a:r>
                      <a:endParaRPr b="1" sz="16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8C823"/>
                    </a:solidFill>
                  </a:tcPr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Math.floor(x)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entero más largo ≥ x (double)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Math.abs(x)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valor absoluto de x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Math.max(x,y)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valor mayor de x e y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Math.min(x,y)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valor menor de x e y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Math.sin(x)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seno de x (x en radianes)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Math.cos(x)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coseno de x (x en radianes)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Math.tan(x)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tangente de x (x en radianes)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83f3b9fd92_0_11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Paquetes importantes de Java API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80" name="Google Shape;380;g183f3b9fd92_0_114"/>
          <p:cNvGraphicFramePr/>
          <p:nvPr/>
        </p:nvGraphicFramePr>
        <p:xfrm>
          <a:off x="841575" y="14491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{CE3E2F17-430D-480A-98EF-51D75B3D2DEA}</a:tableStyleId>
              </a:tblPr>
              <a:tblGrid>
                <a:gridCol w="1709225"/>
                <a:gridCol w="5529775"/>
              </a:tblGrid>
              <a:tr h="35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>
                          <a:solidFill>
                            <a:schemeClr val="dk2"/>
                          </a:solidFill>
                        </a:rPr>
                        <a:t>Métodos</a:t>
                      </a:r>
                      <a:endParaRPr b="1" sz="16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chemeClr val="dk2"/>
                          </a:solidFill>
                        </a:rPr>
                        <a:t>Descripción</a:t>
                      </a:r>
                      <a:endParaRPr b="1" sz="16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8C823"/>
                    </a:solidFill>
                  </a:tcPr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Math.asin(x)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arco seno de x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Math.acos(x)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arco coseno de x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Math.atan(x)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arco tangente de x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Math.atan2(y,x)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arco cuya tangente es y/x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Math.toRadianes(x)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convierte x grados a radianes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ES" sz="1300" u="none" cap="none" strike="noStrike">
                          <a:solidFill>
                            <a:schemeClr val="dk2"/>
                          </a:solidFill>
                        </a:rPr>
                        <a:t>Math.toDegrees(x)</a:t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300" u="none" cap="none" strike="noStrike">
                          <a:solidFill>
                            <a:schemeClr val="dk2"/>
                          </a:solidFill>
                        </a:rPr>
                        <a:t>convierte x radianes a grados</a:t>
                      </a:r>
                      <a:endParaRPr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3f3b9fd92_0_16"/>
          <p:cNvSpPr txBox="1"/>
          <p:nvPr>
            <p:ph type="ctrTitle"/>
          </p:nvPr>
        </p:nvSpPr>
        <p:spPr>
          <a:xfrm>
            <a:off x="550350" y="17865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/>
              <a:t>Clase System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83f3b9fd92_0_2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 clase System - </a:t>
            </a:r>
            <a:r>
              <a:rPr b="1" i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java.lang.System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g183f3b9fd92_0_20"/>
          <p:cNvSpPr txBox="1"/>
          <p:nvPr>
            <p:ph idx="1" type="body"/>
          </p:nvPr>
        </p:nvSpPr>
        <p:spPr>
          <a:xfrm>
            <a:off x="432025" y="1304875"/>
            <a:ext cx="59112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Esta clase se utiliza con frecuencia, ya que es un </a:t>
            </a:r>
            <a:r>
              <a:rPr b="1" lang="es-ES"/>
              <a:t>depósito de objetos asociados con entrada y salida estándar</a:t>
            </a:r>
            <a:r>
              <a:rPr lang="es-ES"/>
              <a:t>, y de métodos útiles; </a:t>
            </a:r>
            <a:r>
              <a:rPr b="1" lang="es-ES"/>
              <a:t>sus </a:t>
            </a:r>
            <a:r>
              <a:rPr b="1" lang="es-ES"/>
              <a:t>métodos</a:t>
            </a:r>
            <a:r>
              <a:rPr b="1" lang="es-ES"/>
              <a:t> se definen como static</a:t>
            </a:r>
            <a:r>
              <a:rPr lang="es-ES"/>
              <a:t>, por lo que </a:t>
            </a:r>
            <a:r>
              <a:rPr b="1" lang="es-ES"/>
              <a:t>para llamarlos se antepone el nombre de la clase</a:t>
            </a:r>
            <a:r>
              <a:rPr lang="es-ES"/>
              <a:t>: </a:t>
            </a:r>
            <a:r>
              <a:rPr b="1" lang="es-ES">
                <a:solidFill>
                  <a:schemeClr val="accent1"/>
                </a:solidFill>
              </a:rPr>
              <a:t>System</a:t>
            </a:r>
            <a:r>
              <a:rPr lang="es-ES"/>
              <a:t>. </a:t>
            </a:r>
            <a:r>
              <a:rPr b="1" lang="es-ES"/>
              <a:t>Similar a como venimos trabajando en clases.</a:t>
            </a:r>
            <a:endParaRPr b="1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-ES">
                <a:solidFill>
                  <a:schemeClr val="accent1"/>
                </a:solidFill>
              </a:rPr>
              <a:t>System.in</a:t>
            </a:r>
            <a:r>
              <a:rPr lang="es-ES"/>
              <a:t> normalmente se corresponde con la entrada por teclado y se utiliza como argumento para el objeto de entrada Scanner: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8108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Scanner entrada = new Scanner</a:t>
            </a:r>
            <a:r>
              <a:rPr b="1" lang="es-E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(System.in)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2" name="Google Shape;392;g183f3b9fd92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150" y="1304875"/>
            <a:ext cx="2271050" cy="12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83f3b9fd92_0_20">
            <a:hlinkClick r:id="rId4"/>
          </p:cNvPr>
          <p:cNvSpPr txBox="1"/>
          <p:nvPr/>
        </p:nvSpPr>
        <p:spPr>
          <a:xfrm>
            <a:off x="6441150" y="2773450"/>
            <a:ext cx="2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Ir a Java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5f6266b16_0_99"/>
          <p:cNvSpPr txBox="1"/>
          <p:nvPr>
            <p:ph type="ctrTitle"/>
          </p:nvPr>
        </p:nvSpPr>
        <p:spPr>
          <a:xfrm>
            <a:off x="311700" y="1226800"/>
            <a:ext cx="85206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ES"/>
              <a:t>Formulario de presentismo</a:t>
            </a:r>
            <a:endParaRPr/>
          </a:p>
        </p:txBody>
      </p:sp>
      <p:sp>
        <p:nvSpPr>
          <p:cNvPr id="215" name="Google Shape;215;g145f6266b16_0_99"/>
          <p:cNvSpPr txBox="1"/>
          <p:nvPr/>
        </p:nvSpPr>
        <p:spPr>
          <a:xfrm>
            <a:off x="669675" y="1990425"/>
            <a:ext cx="8054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Link</a:t>
            </a:r>
            <a:r>
              <a:rPr b="0" i="0" lang="es-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es-ES" sz="18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https://docs.google.com/forms/d/e/1FAIpQLSfZseT9YjG11fsX9lVbH9AV5zkiDa80pjozZsILiqMSrhI0lg/viewform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3f3b9fd92_0_3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 clase System - </a:t>
            </a:r>
            <a:r>
              <a:rPr b="1" i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java.lang.System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g183f3b9fd92_0_30"/>
          <p:cNvSpPr txBox="1"/>
          <p:nvPr>
            <p:ph idx="1" type="body"/>
          </p:nvPr>
        </p:nvSpPr>
        <p:spPr>
          <a:xfrm>
            <a:off x="432025" y="1304875"/>
            <a:ext cx="59112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-ES">
                <a:solidFill>
                  <a:schemeClr val="accent1"/>
                </a:solidFill>
              </a:rPr>
              <a:t>System.out, </a:t>
            </a:r>
            <a:r>
              <a:rPr lang="es-ES"/>
              <a:t>.out también es un método static; se lo llama como tal en </a:t>
            </a:r>
            <a:r>
              <a:rPr b="1" lang="es-ES"/>
              <a:t>System.out</a:t>
            </a:r>
            <a:r>
              <a:rPr lang="es-ES"/>
              <a:t> normalmente se asocia con la </a:t>
            </a:r>
            <a:r>
              <a:rPr b="1" lang="es-ES"/>
              <a:t>salida por pantalla/consola</a:t>
            </a:r>
            <a:r>
              <a:rPr lang="es-ES"/>
              <a:t>; es habitual la llamada a los métodos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b="1" lang="es-E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</a:t>
            </a:r>
            <a:r>
              <a:rPr b="1" lang="es-ES">
                <a:solidFill>
                  <a:srgbClr val="BD8B0E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 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b="1" lang="es-E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</a:t>
            </a:r>
            <a:r>
              <a:rPr b="1" lang="es-ES">
                <a:solidFill>
                  <a:srgbClr val="BD8B0E"/>
                </a:solidFill>
                <a:latin typeface="Courier New"/>
                <a:ea typeface="Courier New"/>
                <a:cs typeface="Courier New"/>
                <a:sym typeface="Courier New"/>
              </a:rPr>
              <a:t>println()</a:t>
            </a:r>
            <a:endParaRPr b="1">
              <a:solidFill>
                <a:srgbClr val="BD8B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El segundo se diferencia del primero en que, una vez mandada la cadena a la pantalla, salta a la línea siguiente.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8108"/>
              <a:buNone/>
            </a:pPr>
            <a:r>
              <a:t/>
            </a:r>
            <a:endParaRPr/>
          </a:p>
        </p:txBody>
      </p:sp>
      <p:pic>
        <p:nvPicPr>
          <p:cNvPr id="400" name="Google Shape;400;g183f3b9fd92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150" y="1304875"/>
            <a:ext cx="2271050" cy="12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83f3b9fd92_0_30">
            <a:hlinkClick r:id="rId4"/>
          </p:cNvPr>
          <p:cNvSpPr txBox="1"/>
          <p:nvPr/>
        </p:nvSpPr>
        <p:spPr>
          <a:xfrm>
            <a:off x="6441150" y="2773450"/>
            <a:ext cx="2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Ir a Java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83f3b9fd92_0_3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 clase System - </a:t>
            </a:r>
            <a:r>
              <a:rPr b="1" i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java.lang.System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g183f3b9fd92_0_38"/>
          <p:cNvSpPr txBox="1"/>
          <p:nvPr>
            <p:ph idx="1" type="body"/>
          </p:nvPr>
        </p:nvSpPr>
        <p:spPr>
          <a:xfrm>
            <a:off x="432025" y="1304875"/>
            <a:ext cx="59112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Entre los métodos de la clase se encuentran </a:t>
            </a:r>
            <a:r>
              <a:rPr b="1" lang="es-ES"/>
              <a:t>exit() y gc()</a:t>
            </a:r>
            <a:r>
              <a:rPr lang="es-ES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ES">
                <a:solidFill>
                  <a:schemeClr val="accent1"/>
                </a:solidFill>
              </a:rPr>
              <a:t>System.</a:t>
            </a:r>
            <a:r>
              <a:rPr b="1" lang="es-ES">
                <a:solidFill>
                  <a:schemeClr val="accent1"/>
                </a:solidFill>
              </a:rPr>
              <a:t>exit() </a:t>
            </a:r>
            <a:r>
              <a:rPr b="1" lang="es-ES"/>
              <a:t>termina la ejecución de </a:t>
            </a:r>
            <a:r>
              <a:rPr b="1" lang="es-ES"/>
              <a:t>una aplicación</a:t>
            </a:r>
            <a:r>
              <a:rPr lang="es-ES"/>
              <a:t>,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Su declaración es: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ES">
                <a:latin typeface="Courier New"/>
                <a:ea typeface="Courier New"/>
                <a:cs typeface="Courier New"/>
                <a:sym typeface="Courier New"/>
              </a:rPr>
              <a:t>static void </a:t>
            </a:r>
            <a:r>
              <a:rPr b="1" lang="es-E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r>
              <a:rPr b="1" lang="es-ES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-ES">
                <a:solidFill>
                  <a:srgbClr val="BD8B0E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s-E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s-ES">
                <a:solidFill>
                  <a:srgbClr val="8E7CC3"/>
                </a:solidFill>
                <a:latin typeface="Courier New"/>
                <a:ea typeface="Courier New"/>
                <a:cs typeface="Courier New"/>
                <a:sym typeface="Courier New"/>
              </a:rPr>
              <a:t>estado</a:t>
            </a:r>
            <a:r>
              <a:rPr b="1" lang="es-ES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Se acostumbra que el argumento status sea </a:t>
            </a:r>
            <a:r>
              <a:rPr b="1" lang="es-ES"/>
              <a:t>0 si la terminación es sin errores</a:t>
            </a:r>
            <a:r>
              <a:rPr lang="es-ES"/>
              <a:t>, o un valor distinto de 0 para indicar una anomalía.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8" name="Google Shape;408;g183f3b9fd92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150" y="1304875"/>
            <a:ext cx="2271050" cy="12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83f3b9fd92_0_38">
            <a:hlinkClick r:id="rId4"/>
          </p:cNvPr>
          <p:cNvSpPr txBox="1"/>
          <p:nvPr/>
        </p:nvSpPr>
        <p:spPr>
          <a:xfrm>
            <a:off x="6441150" y="2773450"/>
            <a:ext cx="2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Ir a Java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83f3b9fd92_0_5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 clase System - </a:t>
            </a:r>
            <a:r>
              <a:rPr b="1" i="1" lang="es-ES" sz="27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java.lang.System</a:t>
            </a:r>
            <a:endParaRPr b="1" sz="27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g183f3b9fd92_0_50"/>
          <p:cNvSpPr txBox="1"/>
          <p:nvPr>
            <p:ph idx="1" type="body"/>
          </p:nvPr>
        </p:nvSpPr>
        <p:spPr>
          <a:xfrm>
            <a:off x="432025" y="1304875"/>
            <a:ext cx="59112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El método </a:t>
            </a:r>
            <a:r>
              <a:rPr b="1" lang="es-ES">
                <a:solidFill>
                  <a:schemeClr val="accent1"/>
                </a:solidFill>
              </a:rPr>
              <a:t>gc()</a:t>
            </a:r>
            <a:r>
              <a:rPr lang="es-ES"/>
              <a:t> (garbage collector) está declarado: 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/>
              <a:t>staic void gc(); </a:t>
            </a:r>
            <a:endParaRPr/>
          </a:p>
          <a:p>
            <a:pPr indent="-342900" lvl="0" marL="45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Llamando a </a:t>
            </a:r>
            <a:r>
              <a:rPr b="1" lang="es-ES">
                <a:solidFill>
                  <a:schemeClr val="accent1"/>
                </a:solidFill>
              </a:rPr>
              <a:t>System.gc()</a:t>
            </a:r>
            <a:r>
              <a:rPr lang="es-ES"/>
              <a:t>, hace que se active la </a:t>
            </a:r>
            <a:r>
              <a:rPr b="1" lang="es-ES"/>
              <a:t>liberación en memoria ocupada por  objetos creados pero no referenciados</a:t>
            </a:r>
            <a:r>
              <a:rPr lang="es-ES"/>
              <a:t> por ninguna variable.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6" name="Google Shape;416;g183f3b9fd92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150" y="1304875"/>
            <a:ext cx="2271050" cy="12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83f3b9fd92_0_50">
            <a:hlinkClick r:id="rId4"/>
          </p:cNvPr>
          <p:cNvSpPr txBox="1"/>
          <p:nvPr/>
        </p:nvSpPr>
        <p:spPr>
          <a:xfrm>
            <a:off x="6441150" y="2773450"/>
            <a:ext cx="2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Ir a Java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4f67128a74_0_1"/>
          <p:cNvSpPr txBox="1"/>
          <p:nvPr>
            <p:ph type="ctrTitle"/>
          </p:nvPr>
        </p:nvSpPr>
        <p:spPr>
          <a:xfrm>
            <a:off x="550350" y="17865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/>
              <a:t>Desafíos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83f3b9fd92_0_57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 I de clase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g183f3b9fd92_0_57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-ES"/>
              <a:t>Math es una clase diseñada para utilidades matemáticas; contiene una colección de funciones que se pueden necesitar dependiendo del tipo de programación a realizar; por ejemplo: para calcular x</a:t>
            </a:r>
            <a:r>
              <a:rPr baseline="30000" lang="es-ES"/>
              <a:t>n</a:t>
            </a:r>
            <a:endParaRPr baseline="30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-ES"/>
              <a:t>Math.pow(x,n)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double x = 3;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double r = Math.pow(x,2);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System.out.println(“r = ” + r); // se visualiza 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-ES"/>
              <a:t>Para extraer la raíz cuadrada de un número se puede utilizar el método sqrt: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double q = 9.0;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double y = Math.sqrt(x);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System.out.println(“y= ”  + y); // se visualiza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43639c0bdb_1_2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63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Herramientas que utilizamos en clases</a:t>
            </a:r>
            <a:endParaRPr b="1" sz="263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g143639c0bdb_1_24"/>
          <p:cNvSpPr txBox="1"/>
          <p:nvPr/>
        </p:nvSpPr>
        <p:spPr>
          <a:xfrm>
            <a:off x="3353875" y="1915363"/>
            <a:ext cx="49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IDE IntelliJ o VSCode+plugins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5" name="Google Shape;435;g143639c0bdb_1_24"/>
          <p:cNvPicPr preferRelativeResize="0"/>
          <p:nvPr/>
        </p:nvPicPr>
        <p:blipFill rotWithShape="1">
          <a:blip r:embed="rId3">
            <a:alphaModFix/>
          </a:blip>
          <a:srcRect b="20647" l="29948" r="29847" t="19693"/>
          <a:stretch/>
        </p:blipFill>
        <p:spPr>
          <a:xfrm>
            <a:off x="431800" y="1567850"/>
            <a:ext cx="1070616" cy="109522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760000" dist="95250">
              <a:srgbClr val="000000">
                <a:alpha val="40000"/>
              </a:srgbClr>
            </a:outerShdw>
          </a:effectLst>
        </p:spPr>
      </p:pic>
      <p:pic>
        <p:nvPicPr>
          <p:cNvPr id="436" name="Google Shape;436;g143639c0bdb_1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6682" y="1654000"/>
            <a:ext cx="922936" cy="92292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580000" dist="85725">
              <a:srgbClr val="000000">
                <a:alpha val="21176"/>
              </a:srgbClr>
            </a:outerShdw>
          </a:effectLst>
        </p:spPr>
      </p:pic>
      <p:pic>
        <p:nvPicPr>
          <p:cNvPr id="437" name="Google Shape;437;g143639c0bdb_1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800" y="2763624"/>
            <a:ext cx="3483867" cy="1095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57150">
              <a:srgbClr val="000000">
                <a:alpha val="15294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1"/>
          <p:cNvSpPr txBox="1"/>
          <p:nvPr>
            <p:ph type="title"/>
          </p:nvPr>
        </p:nvSpPr>
        <p:spPr>
          <a:xfrm>
            <a:off x="523350" y="2419500"/>
            <a:ext cx="80973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No te olvides de dar el presente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Recordá: </a:t>
            </a:r>
            <a:endParaRPr>
              <a:solidFill>
                <a:schemeClr val="dk2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SemiBold"/>
              <a:buChar char="●"/>
            </a:pPr>
            <a:r>
              <a:rPr b="1" lang="es-ES" sz="32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b="1" sz="32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SemiBold"/>
              <a:buChar char="●"/>
            </a:pPr>
            <a:r>
              <a:rPr b="1" lang="es-ES" sz="32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b="1" sz="32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</a:pPr>
            <a:r>
              <a:rPr lang="es-ES" sz="3200">
                <a:solidFill>
                  <a:schemeClr val="dk2"/>
                </a:solidFill>
              </a:rPr>
              <a:t>Realizá los ejercicios obligatorios.</a:t>
            </a:r>
            <a:endParaRPr sz="3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 sz="3200">
                <a:solidFill>
                  <a:schemeClr val="dk2"/>
                </a:solidFill>
              </a:rPr>
              <a:t>Todo en el Aula Virtual.</a:t>
            </a:r>
            <a:endParaRPr sz="3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6b209bc961_0_149"/>
          <p:cNvSpPr txBox="1"/>
          <p:nvPr/>
        </p:nvSpPr>
        <p:spPr>
          <a:xfrm>
            <a:off x="406950" y="2159350"/>
            <a:ext cx="2397900" cy="2122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6b209bc961_0_149"/>
          <p:cNvSpPr txBox="1"/>
          <p:nvPr>
            <p:ph idx="3" type="title"/>
          </p:nvPr>
        </p:nvSpPr>
        <p:spPr>
          <a:xfrm>
            <a:off x="120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7"/>
              <a:buNone/>
            </a:pPr>
            <a:r>
              <a:rPr lang="es-ES" sz="1300"/>
              <a:t>Clase</a:t>
            </a:r>
            <a:r>
              <a:rPr lang="es-ES"/>
              <a:t> 06</a:t>
            </a:r>
            <a:endParaRPr/>
          </a:p>
        </p:txBody>
      </p:sp>
      <p:sp>
        <p:nvSpPr>
          <p:cNvPr id="222" name="Google Shape;222;g16b209bc961_0_149"/>
          <p:cNvSpPr/>
          <p:nvPr/>
        </p:nvSpPr>
        <p:spPr>
          <a:xfrm>
            <a:off x="1015788" y="793709"/>
            <a:ext cx="1180200" cy="11565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6b209bc961_0_149"/>
          <p:cNvSpPr txBox="1"/>
          <p:nvPr>
            <p:ph idx="4" type="title"/>
          </p:nvPr>
        </p:nvSpPr>
        <p:spPr>
          <a:xfrm>
            <a:off x="40399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6"/>
              <a:buNone/>
            </a:pPr>
            <a:r>
              <a:rPr lang="es-ES" sz="1300"/>
              <a:t>Clase</a:t>
            </a:r>
            <a:r>
              <a:rPr lang="es-ES"/>
              <a:t> 29</a:t>
            </a:r>
            <a:endParaRPr/>
          </a:p>
        </p:txBody>
      </p:sp>
      <p:sp>
        <p:nvSpPr>
          <p:cNvPr id="224" name="Google Shape;224;g16b209bc961_0_149"/>
          <p:cNvSpPr txBox="1"/>
          <p:nvPr>
            <p:ph idx="4" type="title"/>
          </p:nvPr>
        </p:nvSpPr>
        <p:spPr>
          <a:xfrm>
            <a:off x="115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7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28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" name="Google Shape;225;g16b209bc961_0_149"/>
          <p:cNvSpPr txBox="1"/>
          <p:nvPr>
            <p:ph idx="4" type="title"/>
          </p:nvPr>
        </p:nvSpPr>
        <p:spPr>
          <a:xfrm>
            <a:off x="690980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6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30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" name="Google Shape;226;g16b209bc961_0_149"/>
          <p:cNvSpPr txBox="1"/>
          <p:nvPr>
            <p:ph idx="2" type="title"/>
          </p:nvPr>
        </p:nvSpPr>
        <p:spPr>
          <a:xfrm>
            <a:off x="6166700" y="215935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rgbClr val="D9D9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g16b209bc961_0_149"/>
          <p:cNvSpPr txBox="1"/>
          <p:nvPr>
            <p:ph idx="2" type="title"/>
          </p:nvPr>
        </p:nvSpPr>
        <p:spPr>
          <a:xfrm>
            <a:off x="337305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-ES" sz="1200">
                <a:solidFill>
                  <a:srgbClr val="333333"/>
                </a:solidFill>
              </a:rPr>
              <a:t>Librerías 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Conceptos y generalidades.</a:t>
            </a:r>
            <a:endParaRPr>
              <a:solidFill>
                <a:srgbClr val="33333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API de Java.</a:t>
            </a:r>
            <a:endParaRPr>
              <a:solidFill>
                <a:srgbClr val="33333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Bibliotecas Math y System.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8" name="Google Shape;228;g16b209bc961_0_149"/>
          <p:cNvSpPr txBox="1"/>
          <p:nvPr/>
        </p:nvSpPr>
        <p:spPr>
          <a:xfrm>
            <a:off x="40695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Repaso general</a:t>
            </a:r>
            <a:endParaRPr b="1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b="0" i="0" lang="es-ES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Refuerzo de temas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g16b209bc961_0_149"/>
          <p:cNvSpPr txBox="1"/>
          <p:nvPr/>
        </p:nvSpPr>
        <p:spPr>
          <a:xfrm>
            <a:off x="616670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Librerías</a:t>
            </a:r>
            <a:endParaRPr b="1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b="0" i="0" lang="es-ES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 práctico.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948f9403b_0_0"/>
          <p:cNvSpPr txBox="1"/>
          <p:nvPr>
            <p:ph type="ctrTitle"/>
          </p:nvPr>
        </p:nvSpPr>
        <p:spPr>
          <a:xfrm>
            <a:off x="373675" y="2579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ES">
                <a:solidFill>
                  <a:schemeClr val="dk2"/>
                </a:solidFill>
              </a:rPr>
              <a:t>Write Once, Run Anywhere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s-ES" sz="1300">
                <a:solidFill>
                  <a:schemeClr val="dk2"/>
                </a:solidFill>
              </a:rPr>
              <a:t>(Escríbelo una vez, ejecútalo en cualquier lugar)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235" name="Google Shape;235;g13948f9403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388" y="832388"/>
            <a:ext cx="2985226" cy="1865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640000" dist="76200">
              <a:srgbClr val="000000">
                <a:alpha val="14117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94d24d5e9_0_59"/>
          <p:cNvSpPr txBox="1"/>
          <p:nvPr>
            <p:ph type="ctrTitle"/>
          </p:nvPr>
        </p:nvSpPr>
        <p:spPr>
          <a:xfrm>
            <a:off x="550350" y="17865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/>
              <a:t>29 - Librerías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94d24d5e9_0_6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8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Librerías en Java.</a:t>
            </a:r>
            <a:endParaRPr b="1" sz="28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g1594d24d5e9_0_64"/>
          <p:cNvPicPr preferRelativeResize="0"/>
          <p:nvPr/>
        </p:nvPicPr>
        <p:blipFill rotWithShape="1">
          <a:blip r:embed="rId3">
            <a:alphaModFix/>
          </a:blip>
          <a:srcRect b="0" l="20355" r="21517" t="0"/>
          <a:stretch/>
        </p:blipFill>
        <p:spPr>
          <a:xfrm>
            <a:off x="6883475" y="1030750"/>
            <a:ext cx="1789900" cy="23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594d24d5e9_0_64"/>
          <p:cNvSpPr txBox="1"/>
          <p:nvPr>
            <p:ph idx="1" type="body"/>
          </p:nvPr>
        </p:nvSpPr>
        <p:spPr>
          <a:xfrm>
            <a:off x="432025" y="1304875"/>
            <a:ext cx="64515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1304"/>
              <a:buChar char="●"/>
            </a:pPr>
            <a:r>
              <a:rPr lang="es-ES" sz="2300"/>
              <a:t>En Java y en varios lenguajes de programación más, existe el </a:t>
            </a:r>
            <a:r>
              <a:rPr b="1" lang="es-ES" sz="2300"/>
              <a:t>concepto de librerías</a:t>
            </a:r>
            <a:r>
              <a:rPr lang="es-ES" sz="2300"/>
              <a:t>. </a:t>
            </a:r>
            <a:endParaRPr sz="2300"/>
          </a:p>
          <a:p>
            <a:pPr indent="-34194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91304"/>
              <a:buChar char="●"/>
            </a:pPr>
            <a:r>
              <a:rPr lang="es-ES" sz="2300"/>
              <a:t>La traducción correcta es </a:t>
            </a:r>
            <a:r>
              <a:rPr b="1" lang="es-ES" sz="2300"/>
              <a:t>biblioteca, </a:t>
            </a:r>
            <a:r>
              <a:rPr lang="es-ES" sz="2300"/>
              <a:t>ya que por vicio del lenguaje se traduce </a:t>
            </a:r>
            <a:r>
              <a:rPr b="1" lang="es-ES" sz="2300"/>
              <a:t>library a librería</a:t>
            </a:r>
            <a:r>
              <a:rPr lang="es-ES" sz="2300"/>
              <a:t>, pero en el común </a:t>
            </a:r>
            <a:r>
              <a:rPr b="1" lang="es-ES" sz="2300"/>
              <a:t>librería y biblioteca se utilizan indistintamente. </a:t>
            </a:r>
            <a:endParaRPr b="1" sz="2300"/>
          </a:p>
          <a:p>
            <a:pPr indent="-341947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91304"/>
              <a:buChar char="●"/>
            </a:pPr>
            <a:r>
              <a:rPr lang="es-ES" sz="2300"/>
              <a:t>Una</a:t>
            </a:r>
            <a:r>
              <a:rPr b="1" lang="es-ES" sz="2300"/>
              <a:t> librería en Java</a:t>
            </a:r>
            <a:r>
              <a:rPr lang="es-ES" sz="2300"/>
              <a:t> se puede entender como un </a:t>
            </a:r>
            <a:r>
              <a:rPr b="1" lang="es-ES" sz="2300"/>
              <a:t>conjunto de clases</a:t>
            </a:r>
            <a:r>
              <a:rPr lang="es-ES" sz="2300"/>
              <a:t>, que poseen una serie de </a:t>
            </a:r>
            <a:r>
              <a:rPr b="1" lang="es-ES" sz="2300"/>
              <a:t>métodos y atributos</a:t>
            </a:r>
            <a:r>
              <a:rPr lang="es-ES" sz="2300"/>
              <a:t> que </a:t>
            </a:r>
            <a:r>
              <a:rPr b="1" lang="es-ES" sz="2300"/>
              <a:t>facilitan muchas operaciones</a:t>
            </a:r>
            <a:r>
              <a:rPr lang="es-ES" sz="2300"/>
              <a:t>. 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cc294cb098cd218_4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8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Librerías en Java.</a:t>
            </a:r>
            <a:endParaRPr b="1" sz="28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6cc294cb098cd218_45"/>
          <p:cNvSpPr txBox="1"/>
          <p:nvPr>
            <p:ph idx="1" type="body"/>
          </p:nvPr>
        </p:nvSpPr>
        <p:spPr>
          <a:xfrm>
            <a:off x="432025" y="1304875"/>
            <a:ext cx="65079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2100"/>
              <a:t>Las librerías en Java nos permiten reutilizar código</a:t>
            </a:r>
            <a:r>
              <a:rPr lang="es-ES" sz="2100"/>
              <a:t>, es decir que podemos hacer uso de los </a:t>
            </a:r>
            <a:r>
              <a:rPr b="1" lang="es-ES" sz="2100"/>
              <a:t>métodos, clases y atributos</a:t>
            </a:r>
            <a:r>
              <a:rPr lang="es-ES" sz="2100"/>
              <a:t> que componen la librería </a:t>
            </a:r>
            <a:r>
              <a:rPr b="1" lang="es-ES" sz="2100"/>
              <a:t>evitando así tener que crear de cero esas funcionalidades.</a:t>
            </a:r>
            <a:endParaRPr b="1" sz="2100"/>
          </a:p>
        </p:txBody>
      </p:sp>
      <p:pic>
        <p:nvPicPr>
          <p:cNvPr id="254" name="Google Shape;254;g6cc294cb098cd218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4575" y="1549225"/>
            <a:ext cx="1971001" cy="197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6b23f07bdb_0_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8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Solución lista para ser utilizada</a:t>
            </a:r>
            <a:endParaRPr b="1" sz="28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16b23f07bdb_0_0"/>
          <p:cNvSpPr txBox="1"/>
          <p:nvPr>
            <p:ph idx="1" type="body"/>
          </p:nvPr>
        </p:nvSpPr>
        <p:spPr>
          <a:xfrm>
            <a:off x="432025" y="1304875"/>
            <a:ext cx="64866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4646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28"/>
              <a:buChar char="●"/>
            </a:pPr>
            <a:r>
              <a:rPr lang="es-ES" sz="1827"/>
              <a:t>Imaginemos cómo hacer un código para conseguir que </a:t>
            </a:r>
            <a:r>
              <a:rPr b="1" lang="es-ES" sz="1827"/>
              <a:t>nuestra aplicación imprima algo</a:t>
            </a:r>
            <a:r>
              <a:rPr lang="es-ES" sz="1827"/>
              <a:t> </a:t>
            </a:r>
            <a:r>
              <a:rPr b="1" lang="es-ES" sz="1827"/>
              <a:t>por pantalla o conseguir que nuestra aplicación pueda hacer uso de arreglos dinámicos</a:t>
            </a:r>
            <a:r>
              <a:rPr lang="es-ES" sz="1827"/>
              <a:t> con cualquier tipo de dato. </a:t>
            </a:r>
            <a:endParaRPr sz="1827"/>
          </a:p>
          <a:p>
            <a:pPr indent="-344646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28"/>
              <a:buChar char="●"/>
            </a:pPr>
            <a:r>
              <a:rPr lang="es-ES" sz="1827"/>
              <a:t>Podríamos codificar desde cero con la consecuente </a:t>
            </a:r>
            <a:r>
              <a:rPr b="1" lang="es-ES" sz="1827"/>
              <a:t>demanda de tiempo que implica y subsiguientes procesos iterativos de prueba y error.</a:t>
            </a:r>
            <a:endParaRPr b="1" sz="1827"/>
          </a:p>
          <a:p>
            <a:pPr indent="-344646" lvl="0" marL="4572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1828"/>
              <a:buChar char="●"/>
            </a:pPr>
            <a:r>
              <a:rPr b="1" lang="es-ES" sz="1827"/>
              <a:t>LO ANTERIOR NO ES LO ÓPTIMO.</a:t>
            </a:r>
            <a:endParaRPr b="1" sz="1827"/>
          </a:p>
        </p:txBody>
      </p:sp>
      <p:pic>
        <p:nvPicPr>
          <p:cNvPr id="261" name="Google Shape;261;g16b23f07bdb_0_0"/>
          <p:cNvPicPr preferRelativeResize="0"/>
          <p:nvPr/>
        </p:nvPicPr>
        <p:blipFill rotWithShape="1">
          <a:blip r:embed="rId3">
            <a:alphaModFix/>
          </a:blip>
          <a:srcRect b="0" l="21470" r="0" t="0"/>
          <a:stretch/>
        </p:blipFill>
        <p:spPr>
          <a:xfrm>
            <a:off x="6918525" y="1454325"/>
            <a:ext cx="1865800" cy="17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Gonzalo F. Rubé</dc:creator>
</cp:coreProperties>
</file>